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notesSlides/notesSlide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media/image1.png" ContentType="image/png"/>
  <Override PartName="/ppt/media/image8.png" ContentType="image/png"/>
  <Override PartName="/ppt/media/hdphoto1.wdp" ContentType="image/vnd.ms-photo"/>
  <Override PartName="/ppt/media/image2.jpeg" ContentType="image/jpeg"/>
  <Override PartName="/ppt/media/image3.png" ContentType="image/png"/>
  <Override PartName="/ppt/media/image6.jpeg" ContentType="image/jpeg"/>
  <Override PartName="/ppt/media/image4.png" ContentType="image/png"/>
  <Override PartName="/ppt/media/image5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png" ContentType="image/png"/>
  <Override PartName="/ppt/media/image1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12192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move the slide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AU" sz="2000" spc="-1" strike="noStrike">
                <a:latin typeface="Arial"/>
              </a:rPr>
              <a:t>Click to edit the notes format</a:t>
            </a:r>
            <a:endParaRPr b="0" lang="en-AU" sz="2000" spc="-1" strike="noStrike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AU" sz="1400" spc="-1" strike="noStrike">
                <a:latin typeface="Times New Roman"/>
              </a:rPr>
              <a:t> 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AU" sz="1400" spc="-1" strike="noStrike">
                <a:latin typeface="Times New Roman"/>
              </a:rPr>
              <a:t> 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AU" sz="1400" spc="-1" strike="noStrike">
                <a:latin typeface="Times New Roman"/>
              </a:rPr>
              <a:t> </a:t>
            </a:r>
            <a:endParaRPr b="0" lang="en-AU" sz="1400" spc="-1" strike="noStrike">
              <a:latin typeface="Times New Roman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3CAFA0CF-D611-4BC6-BDAB-56DF210611D9}" type="slidenum">
              <a:rPr b="0" lang="en-AU" sz="1400" spc="-1" strike="noStrike">
                <a:latin typeface="Times New Roman"/>
              </a:rPr>
              <a:t>1</a:t>
            </a:fld>
            <a:endParaRPr b="0" lang="en-AU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217440" y="812880"/>
            <a:ext cx="7124400" cy="400824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AU" sz="2000" spc="-1" strike="noStrike"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DE229184-89DB-43FF-BB27-01FC391F7CCD}" type="slidenum">
              <a:rPr b="0" lang="en-AU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15</a:t>
            </a:fld>
            <a:endParaRPr b="0" lang="en-AU" sz="14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29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91027BA-1EAB-424B-B9DC-CD595AD32505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 FROM SUPPORT GROUPS: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monthly-regular meetings are an opportunity to help others overcome </a:t>
            </a: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stressful events. This is the stand out point of the success of the group”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Note-Stressful, the diagnosis of cancer and all that it entails, deeply impacts on men, and their partners. Especially waiting on the pathology report.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 call it “Wounding of the Soul”, that is a separate presentation.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Friendship, support and assistance with navigating the sea of information, and resources available were the groups goals”.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Friendly ear in time of need: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Talk to others, individuals who have had similar treatments-outcomes, compare-discuss them”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lot of groups keep abreast of cancer research and treatments, have newsletters sent out with links to research. Send emails with info and the groups activities.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Some get involved with fund raising and awareness of prostate cancer via info stands at different events. Organise info evenings about P/C with presenters.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AND PLUG FOR THE NAVIGATE TRIAL BEING RUN OUT OF PETER MAC, FOR LOW RISK PROSTATE CANCER. FLYERS ARE HERE FOR YOUR INFO.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common theme from groups: Men are not alone, there is support, &lt;anxiety, sharing the burden. Like other support groups, with chronic health issues, a shared burden.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32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DEA125F-302C-4C25-B493-6F24910A6FCB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3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C1A94C4-D4ED-4928-96C4-B7D6D26936EA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884760" y="8685360"/>
            <a:ext cx="297000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09DD5D62-D318-4AED-951E-8076102CEEF1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sldImg"/>
          </p:nvPr>
        </p:nvSpPr>
        <p:spPr>
          <a:xfrm>
            <a:off x="382680" y="685800"/>
            <a:ext cx="6090840" cy="3427200"/>
          </a:xfrm>
          <a:prstGeom prst="rect">
            <a:avLst/>
          </a:prstGeom>
        </p:spPr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4600" cy="41130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AU" sz="20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2A106FE6-B3FB-45B7-8131-1B254E61E742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44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32A641E-0CCB-4954-AD4E-9F98574A78A9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47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32A6B9C-6E3D-4DC3-A527-47C042669BCB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05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ED9A350D-7069-47C6-80BE-D539D2DD8B7F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08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1C3EAEAE-FF60-4D37-A95D-3C931FD617BB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D12B7E8-1205-46F8-9EE1-4B5A4E5B6915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14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AE4AFC01-5961-4E8E-8A05-A7E103A97357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17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F8FC1DCA-2F02-424D-BC41-6E8565B4F26A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 FROM SUPPORT GROUPS: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monthly-regular meetings are an opportunity to help others overcome </a:t>
            </a: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stressful events. This is the stand out point of the success of the group”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Note-Stressful, the diagnosis of cancer and all that it entails, deeply impacts on men, and their partners. Especially waiting on the pathology report.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 call it “Wounding of the Soul”, that is a separate presentation.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Friendship, support and assistance with navigating the sea of information, and resources available were the groups goals”.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Friendly ear in time of need: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“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Talk to others, individuals who have had similar treatments-outcomes, compare-discuss them”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lot of groups keep abreast of cancer research and treatments, have newsletters sent out with links to research. Send emails with info and the groups activities.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Some get involved with fund raising and awareness of prostate cancer via info stands at different events. Organise info evenings about P/C with presenters.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AND PLUG FOR THE NAVIGATE TRIAL BEING RUN OUT OF PETER MAC, FOR LOW RISK PROSTATE CANCER. FLYERS ARE HERE FOR YOUR INFO.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common theme from groups: Men are not alone, there is support, &lt;anxiety, sharing the burden. Like other support groups, with chronic health issues, a shared burden.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2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33D29639-968A-4CDD-940F-EC00574675DC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 reminder about prostate cancer: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In Australia around 20,000 men are diagnosed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3,300 die each year.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260,000 are living with prostate cancer.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Suicide increases after diagnosis, especially for men with no support.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Peer support can reduce the psychological stress associated with prostate cancer diagnoses and dealing with on-going treatment.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3 Questions: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 a little exercise for these questions, make yourself comf:,close your eyes if you feel ok doing that.   HANDS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Who has heard of prostate cancer support groups? LEAVE UP IF: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Would you refer men to a group?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Do you think it is important that men are informed of the groups?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When you are ready open your eyes.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ME-How many put hands up, Numbers for each one??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Did it feel easier to do with eyes closed, so others didn’t see your responses?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2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81B64FE2-25BF-4BCA-ACE4-63E1D745B8BE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6040" cy="3085920"/>
          </a:xfrm>
          <a:prstGeom prst="rect">
            <a:avLst/>
          </a:prstGeom>
        </p:spPr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QUOTES: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 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give and receive support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know that you are not alone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To be able to speak freely about your concerns, as Adrian did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Great speakers who can give up to date info, etc.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No matter how you think you are going there is always someone else who is doing it tougher!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▪ </a:t>
            </a: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The 'gallows humour"-black humour helps lighten things without taking away from the serious side of the meetings.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1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ME: 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As you can see there is a recurrent theme coming through about support.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Support groups exist to support men and their partners through their journey.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get to hear about options and side effects that in some case are not told about.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SG’s are not there to tell men not to have a particular t/ment.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r>
              <a:rPr b="0" lang="en-AU" sz="1200" spc="-1" strike="noStrike">
                <a:solidFill>
                  <a:srgbClr val="000000"/>
                </a:solidFill>
                <a:latin typeface="+mn-lt"/>
                <a:ea typeface="+mn-ea"/>
              </a:rPr>
              <a:t>Men often say -A great sense of relief in talking to others in an informal setting-there is no judgement. Feel more confident after the meeting.</a:t>
            </a:r>
            <a:endParaRPr b="0" lang="en-AU" sz="1200" spc="-1" strike="noStrike">
              <a:latin typeface="Arial"/>
            </a:endParaRPr>
          </a:p>
          <a:p>
            <a:pPr marL="216000" indent="-214920">
              <a:lnSpc>
                <a:spcPct val="100000"/>
              </a:lnSpc>
            </a:pPr>
            <a:endParaRPr b="0" lang="en-AU" sz="1200" spc="-1" strike="noStrike">
              <a:latin typeface="Arial"/>
            </a:endParaRPr>
          </a:p>
        </p:txBody>
      </p:sp>
      <p:sp>
        <p:nvSpPr>
          <p:cNvPr id="226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D2667B8E-BA8B-4745-AECD-78B526707609}" type="slidenum">
              <a:rPr b="0" lang="en-AU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en-AU" sz="12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A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1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2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3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4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6" name="Line 7"/>
          <p:cNvSpPr/>
          <p:nvPr/>
        </p:nvSpPr>
        <p:spPr>
          <a:xfrm flipH="1">
            <a:off x="8227800" y="8280"/>
            <a:ext cx="3809880" cy="38098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" name="Line 8"/>
          <p:cNvSpPr/>
          <p:nvPr/>
        </p:nvSpPr>
        <p:spPr>
          <a:xfrm flipH="1">
            <a:off x="6108120" y="91440"/>
            <a:ext cx="6080400" cy="608076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8" name="Line 9"/>
          <p:cNvSpPr/>
          <p:nvPr/>
        </p:nvSpPr>
        <p:spPr>
          <a:xfrm flipH="1">
            <a:off x="7235640" y="228600"/>
            <a:ext cx="4952880" cy="4952880"/>
          </a:xfrm>
          <a:prstGeom prst="line">
            <a:avLst/>
          </a:prstGeom>
          <a:ln w="1260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" name="Line 10"/>
          <p:cNvSpPr/>
          <p:nvPr/>
        </p:nvSpPr>
        <p:spPr>
          <a:xfrm flipH="1">
            <a:off x="7335720" y="32040"/>
            <a:ext cx="4852800" cy="4853160"/>
          </a:xfrm>
          <a:prstGeom prst="line">
            <a:avLst/>
          </a:prstGeom>
          <a:ln w="3168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0" name="Line 11"/>
          <p:cNvSpPr/>
          <p:nvPr/>
        </p:nvSpPr>
        <p:spPr>
          <a:xfrm flipH="1">
            <a:off x="7845120" y="609480"/>
            <a:ext cx="4343400" cy="4343400"/>
          </a:xfrm>
          <a:prstGeom prst="line">
            <a:avLst/>
          </a:prstGeom>
          <a:ln w="31680">
            <a:solidFill>
              <a:schemeClr val="tx1"/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1"/>
          <p:cNvGrpSpPr/>
          <p:nvPr/>
        </p:nvGrpSpPr>
        <p:grpSpPr>
          <a:xfrm>
            <a:off x="9206640" y="2962800"/>
            <a:ext cx="2981880" cy="3209400"/>
            <a:chOff x="9206640" y="2962800"/>
            <a:chExt cx="2981880" cy="3209400"/>
          </a:xfrm>
        </p:grpSpPr>
        <p:sp>
          <p:nvSpPr>
            <p:cNvPr id="50" name="Line 2"/>
            <p:cNvSpPr/>
            <p:nvPr/>
          </p:nvSpPr>
          <p:spPr>
            <a:xfrm flipH="1">
              <a:off x="11275920" y="2962800"/>
              <a:ext cx="912600" cy="91296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1" name="Line 3"/>
            <p:cNvSpPr/>
            <p:nvPr/>
          </p:nvSpPr>
          <p:spPr>
            <a:xfrm flipH="1">
              <a:off x="9206640" y="3189960"/>
              <a:ext cx="2981880" cy="298224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2" name="Line 4"/>
            <p:cNvSpPr/>
            <p:nvPr/>
          </p:nvSpPr>
          <p:spPr>
            <a:xfrm flipH="1">
              <a:off x="10292040" y="3284640"/>
              <a:ext cx="1896480" cy="1896480"/>
            </a:xfrm>
            <a:prstGeom prst="line">
              <a:avLst/>
            </a:prstGeom>
            <a:ln w="936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3" name="Line 5"/>
            <p:cNvSpPr/>
            <p:nvPr/>
          </p:nvSpPr>
          <p:spPr>
            <a:xfrm flipH="1">
              <a:off x="10442880" y="3130560"/>
              <a:ext cx="1745640" cy="174564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54" name="Line 6"/>
            <p:cNvSpPr/>
            <p:nvPr/>
          </p:nvSpPr>
          <p:spPr>
            <a:xfrm flipH="1">
              <a:off x="10918800" y="3682800"/>
              <a:ext cx="1269720" cy="1270080"/>
            </a:xfrm>
            <a:prstGeom prst="line">
              <a:avLst/>
            </a:prstGeom>
            <a:ln w="28440">
              <a:solidFill>
                <a:schemeClr val="tx1"/>
              </a:solidFill>
              <a:round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55" name="PlaceHolder 7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Click to edit the title text format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800" spc="-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 b="0" lang="en-US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 b="0" lang="en-U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6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microsoft.com/office/2007/relationships/hdphoto" Target="../media/hdphoto1.wdp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1"/>
          <p:cNvGrpSpPr/>
          <p:nvPr/>
        </p:nvGrpSpPr>
        <p:grpSpPr>
          <a:xfrm>
            <a:off x="0" y="-1440"/>
            <a:ext cx="12191400" cy="6856560"/>
            <a:chOff x="0" y="-1440"/>
            <a:chExt cx="12191400" cy="6856560"/>
          </a:xfrm>
        </p:grpSpPr>
        <p:sp>
          <p:nvSpPr>
            <p:cNvPr id="100" name="CustomShape 2"/>
            <p:cNvSpPr/>
            <p:nvPr/>
          </p:nvSpPr>
          <p:spPr>
            <a:xfrm>
              <a:off x="9864360" y="2826360"/>
              <a:ext cx="2327040" cy="3670920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1" name="CustomShape 3"/>
            <p:cNvSpPr/>
            <p:nvPr/>
          </p:nvSpPr>
          <p:spPr>
            <a:xfrm flipV="1">
              <a:off x="0" y="-1440"/>
              <a:ext cx="12187440" cy="6856560"/>
            </a:xfrm>
            <a:prstGeom prst="snip1Rect">
              <a:avLst>
                <a:gd name="adj" fmla="val 50000"/>
              </a:avLst>
            </a:prstGeom>
            <a:solidFill>
              <a:srgbClr val="ffff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2" name="CustomShape 4"/>
          <p:cNvSpPr/>
          <p:nvPr/>
        </p:nvSpPr>
        <p:spPr>
          <a:xfrm>
            <a:off x="739440" y="720"/>
            <a:ext cx="10872000" cy="3756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>
              <a:lnSpc>
                <a:spcPts val="8019"/>
              </a:lnSpc>
            </a:pPr>
            <a:r>
              <a:rPr b="0" lang="en-AU" sz="6000" spc="-1" strike="noStrike" cap="all">
                <a:solidFill>
                  <a:srgbClr val="146194"/>
                </a:solidFill>
                <a:latin typeface="Century Gothic"/>
                <a:ea typeface="DejaVu Sans"/>
              </a:rPr>
              <a:t>How can </a:t>
            </a:r>
            <a:endParaRPr b="0" lang="en-AU" sz="6000" spc="-1" strike="noStrike">
              <a:latin typeface="Arial"/>
            </a:endParaRPr>
          </a:p>
          <a:p>
            <a:pPr>
              <a:lnSpc>
                <a:spcPts val="8019"/>
              </a:lnSpc>
            </a:pPr>
            <a:r>
              <a:rPr b="0" lang="en-AU" sz="6000" spc="-1" strike="noStrike" cap="all">
                <a:solidFill>
                  <a:srgbClr val="146194"/>
                </a:solidFill>
                <a:latin typeface="Century Gothic"/>
                <a:ea typeface="DejaVu Sans"/>
              </a:rPr>
              <a:t>A Prostate Cancer </a:t>
            </a:r>
            <a:endParaRPr b="0" lang="en-AU" sz="6000" spc="-1" strike="noStrike">
              <a:latin typeface="Arial"/>
            </a:endParaRPr>
          </a:p>
          <a:p>
            <a:pPr>
              <a:lnSpc>
                <a:spcPts val="8019"/>
              </a:lnSpc>
            </a:pPr>
            <a:r>
              <a:rPr b="0" lang="en-AU" sz="6000" spc="-1" strike="noStrike" cap="all">
                <a:solidFill>
                  <a:srgbClr val="146194"/>
                </a:solidFill>
                <a:latin typeface="Century Gothic"/>
                <a:ea typeface="DejaVu Sans"/>
              </a:rPr>
              <a:t>Support Group Help</a:t>
            </a:r>
            <a:endParaRPr b="0" lang="en-AU" sz="6000" spc="-1" strike="noStrike">
              <a:latin typeface="Arial"/>
            </a:endParaRPr>
          </a:p>
        </p:txBody>
      </p:sp>
      <p:sp>
        <p:nvSpPr>
          <p:cNvPr id="103" name="CustomShape 5"/>
          <p:cNvSpPr/>
          <p:nvPr/>
        </p:nvSpPr>
        <p:spPr>
          <a:xfrm>
            <a:off x="718920" y="4943880"/>
            <a:ext cx="8007480" cy="1498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4000"/>
          </a:bodyPr>
          <a:p>
            <a:pPr>
              <a:lnSpc>
                <a:spcPts val="2679"/>
              </a:lnSpc>
              <a:spcBef>
                <a:spcPts val="420"/>
              </a:spcBef>
              <a:spcAft>
                <a:spcPts val="601"/>
              </a:spcAft>
            </a:pPr>
            <a:r>
              <a:rPr b="1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Peter Gebert</a:t>
            </a:r>
            <a:endParaRPr b="0" lang="en-AU" sz="2500" spc="-1" strike="noStrike">
              <a:latin typeface="Arial"/>
            </a:endParaRPr>
          </a:p>
          <a:p>
            <a:pPr>
              <a:lnSpc>
                <a:spcPts val="2679"/>
              </a:lnSpc>
              <a:spcBef>
                <a:spcPts val="420"/>
              </a:spcBef>
              <a:spcAft>
                <a:spcPts val="601"/>
              </a:spcAft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Convenor</a:t>
            </a:r>
            <a:endParaRPr b="0" lang="en-AU" sz="2500" spc="-1" strike="noStrike">
              <a:latin typeface="Arial"/>
            </a:endParaRPr>
          </a:p>
          <a:p>
            <a:pPr>
              <a:lnSpc>
                <a:spcPts val="2679"/>
              </a:lnSpc>
              <a:spcBef>
                <a:spcPts val="420"/>
              </a:spcBef>
              <a:spcAft>
                <a:spcPts val="601"/>
              </a:spcAft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Eltham Prostate Cancer Information and Support Group</a:t>
            </a:r>
            <a:endParaRPr b="0" lang="en-AU" sz="25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20"/>
              </a:spcBef>
              <a:spcAft>
                <a:spcPts val="601"/>
              </a:spcAft>
            </a:pPr>
            <a:endParaRPr b="0" lang="en-AU" sz="2500" spc="-1" strike="noStrike">
              <a:latin typeface="Arial"/>
            </a:endParaRPr>
          </a:p>
        </p:txBody>
      </p:sp>
      <p:pic>
        <p:nvPicPr>
          <p:cNvPr id="104" name="Picture 7" descr=""/>
          <p:cNvPicPr/>
          <p:nvPr/>
        </p:nvPicPr>
        <p:blipFill>
          <a:blip r:embed="rId1"/>
          <a:stretch/>
        </p:blipFill>
        <p:spPr>
          <a:xfrm>
            <a:off x="8825400" y="2473200"/>
            <a:ext cx="3366360" cy="438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5" name="CustomShape 6"/>
          <p:cNvSpPr/>
          <p:nvPr/>
        </p:nvSpPr>
        <p:spPr>
          <a:xfrm>
            <a:off x="6090840" y="6244560"/>
            <a:ext cx="2936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www.epcisg.org</a:t>
            </a:r>
            <a:endParaRPr b="0" lang="en-AU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0" y="0"/>
            <a:ext cx="1219032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63" name="CustomShape 2"/>
          <p:cNvSpPr/>
          <p:nvPr/>
        </p:nvSpPr>
        <p:spPr>
          <a:xfrm>
            <a:off x="640440" y="685800"/>
            <a:ext cx="4817160" cy="46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"/>
          <p:cNvSpPr/>
          <p:nvPr/>
        </p:nvSpPr>
        <p:spPr>
          <a:xfrm>
            <a:off x="701640" y="1432800"/>
            <a:ext cx="10634400" cy="521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Partners are affected by the diagnosis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Often Partners or Children do the research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Impacts relationships, emotionally, physically and mentally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Partners find relief in speaking with others as well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Some can feel left out of the decision making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Most groups have women attending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47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Group support for the whole family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165" name="CustomShape 4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58AF2DE4-8E42-4780-9C91-D3CC669D9043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10</a:t>
            </a:fld>
            <a:endParaRPr b="0" lang="en-AU" sz="3200" spc="-1" strike="noStrike">
              <a:latin typeface="Arial"/>
            </a:endParaRPr>
          </a:p>
        </p:txBody>
      </p:sp>
      <p:pic>
        <p:nvPicPr>
          <p:cNvPr id="166" name="Picture 2" descr=""/>
          <p:cNvPicPr/>
          <p:nvPr/>
        </p:nvPicPr>
        <p:blipFill>
          <a:blip r:embed="rId1"/>
          <a:stretch/>
        </p:blipFill>
        <p:spPr>
          <a:xfrm>
            <a:off x="7772400" y="4364280"/>
            <a:ext cx="4257720" cy="2306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7" name="CustomShape 5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CustomShape 6"/>
          <p:cNvSpPr/>
          <p:nvPr/>
        </p:nvSpPr>
        <p:spPr>
          <a:xfrm>
            <a:off x="727200" y="500400"/>
            <a:ext cx="1146456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PARTNERS AND FAMILY ARE WELCOME</a:t>
            </a:r>
            <a:endParaRPr b="0" lang="en-A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0" y="0"/>
            <a:ext cx="1219032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70" name="CustomShape 2"/>
          <p:cNvSpPr/>
          <p:nvPr/>
        </p:nvSpPr>
        <p:spPr>
          <a:xfrm>
            <a:off x="712800" y="1703520"/>
            <a:ext cx="10491120" cy="5280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400">
              <a:lnSpc>
                <a:spcPts val="3960"/>
              </a:lnSpc>
              <a:spcBef>
                <a:spcPts val="799"/>
              </a:spcBef>
              <a:spcAft>
                <a:spcPts val="799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“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The regular meetings are an opportunity to help others overcome stressful events. This is the stand-out point of the success of the group.”</a:t>
            </a:r>
            <a:endParaRPr b="0" lang="en-AU" sz="2400" spc="-1" strike="noStrike">
              <a:latin typeface="Arial"/>
            </a:endParaRPr>
          </a:p>
          <a:p>
            <a:pPr marL="285840" indent="-284400">
              <a:lnSpc>
                <a:spcPts val="3960"/>
              </a:lnSpc>
              <a:spcBef>
                <a:spcPts val="799"/>
              </a:spcBef>
              <a:spcAft>
                <a:spcPts val="799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“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Friendship, support and assistance with navigating the sea of information and resources available were the group’s goals.”</a:t>
            </a:r>
            <a:endParaRPr b="0" lang="en-AU" sz="2400" spc="-1" strike="noStrike">
              <a:latin typeface="Arial"/>
            </a:endParaRPr>
          </a:p>
          <a:p>
            <a:pPr marL="285840" indent="-284400">
              <a:lnSpc>
                <a:spcPts val="3960"/>
              </a:lnSpc>
              <a:spcBef>
                <a:spcPts val="799"/>
              </a:spcBef>
              <a:spcAft>
                <a:spcPts val="799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“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Friendly ear in time of need.”</a:t>
            </a:r>
            <a:endParaRPr b="0" lang="en-AU" sz="2400" spc="-1" strike="noStrike">
              <a:latin typeface="Arial"/>
            </a:endParaRPr>
          </a:p>
          <a:p>
            <a:pPr marL="285840" indent="-284400">
              <a:lnSpc>
                <a:spcPts val="3960"/>
              </a:lnSpc>
              <a:spcBef>
                <a:spcPts val="799"/>
              </a:spcBef>
              <a:spcAft>
                <a:spcPts val="799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“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Talk to others who have had similar treatments / outcomes, 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	</a:t>
            </a:r>
            <a:r>
              <a:rPr b="0" lang="en-AU" sz="2400" spc="-1" strike="noStrike">
                <a:solidFill>
                  <a:srgbClr val="052f61"/>
                </a:solidFill>
                <a:latin typeface="Arial"/>
                <a:ea typeface="DejaVu Sans"/>
              </a:rPr>
              <a:t>      compare / discuss them.”</a:t>
            </a:r>
            <a:endParaRPr b="0" lang="en-AU" sz="24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</a:pPr>
            <a:endParaRPr b="0" lang="en-AU" sz="2400" spc="-1" strike="noStrike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43AAC080-4D79-4904-A680-A94E264D4053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11</a:t>
            </a:fld>
            <a:endParaRPr b="0" lang="en-AU" sz="3200" spc="-1" strike="noStrike">
              <a:latin typeface="Arial"/>
            </a:endParaRPr>
          </a:p>
        </p:txBody>
      </p:sp>
      <p:sp>
        <p:nvSpPr>
          <p:cNvPr id="172" name="CustomShape 4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CustomShape 5"/>
          <p:cNvSpPr/>
          <p:nvPr/>
        </p:nvSpPr>
        <p:spPr>
          <a:xfrm>
            <a:off x="730080" y="134280"/>
            <a:ext cx="11324880" cy="1561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97000"/>
          </a:bodyPr>
          <a:p>
            <a:pPr>
              <a:lnSpc>
                <a:spcPct val="100000"/>
              </a:lnSpc>
            </a:pPr>
            <a:r>
              <a:rPr b="0" lang="en-AU" sz="5200" spc="-1" strike="noStrike" cap="all">
                <a:solidFill>
                  <a:srgbClr val="ffffff"/>
                </a:solidFill>
                <a:latin typeface="Century Gothic"/>
                <a:ea typeface="DejaVu Sans"/>
              </a:rPr>
              <a:t>Quotes from Support Groups</a:t>
            </a:r>
            <a:endParaRPr b="0" lang="en-AU" sz="5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0" y="0"/>
            <a:ext cx="12190680" cy="6857640"/>
          </a:xfrm>
          <a:prstGeom prst="rect">
            <a:avLst/>
          </a:prstGeom>
          <a:gradFill rotWithShape="0">
            <a:gsLst>
              <a:gs pos="0">
                <a:srgbClr val="6bd1ec"/>
              </a:gs>
              <a:gs pos="100000">
                <a:srgbClr val="06588e"/>
              </a:gs>
            </a:gsLst>
            <a:lin ang="612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CustomShape 2"/>
          <p:cNvSpPr/>
          <p:nvPr/>
        </p:nvSpPr>
        <p:spPr>
          <a:xfrm>
            <a:off x="640440" y="685800"/>
            <a:ext cx="4817160" cy="46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3"/>
          <p:cNvSpPr/>
          <p:nvPr/>
        </p:nvSpPr>
        <p:spPr>
          <a:xfrm>
            <a:off x="1035720" y="1080"/>
            <a:ext cx="1115604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77" name="CustomShape 4"/>
          <p:cNvSpPr/>
          <p:nvPr/>
        </p:nvSpPr>
        <p:spPr>
          <a:xfrm>
            <a:off x="712440" y="485280"/>
            <a:ext cx="11478960" cy="435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400">
              <a:lnSpc>
                <a:spcPts val="3679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Shared experiences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679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No agenda and everyone’s equal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679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Brings men together for a common cause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679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Common interest in raising awareness of prostate cancer with public talks</a:t>
            </a:r>
            <a:endParaRPr b="0" lang="en-AU" sz="26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400"/>
              </a:spcBef>
              <a:spcAft>
                <a:spcPts val="601"/>
              </a:spcAft>
            </a:pPr>
            <a:endParaRPr b="0" lang="en-AU" sz="2600" spc="-1" strike="noStrike">
              <a:latin typeface="Arial"/>
            </a:endParaRPr>
          </a:p>
        </p:txBody>
      </p:sp>
      <p:sp>
        <p:nvSpPr>
          <p:cNvPr id="178" name="CustomShape 5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B4F912E9-98F9-440B-B3E4-A0F69516C4EB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12</a:t>
            </a:fld>
            <a:endParaRPr b="0" lang="en-AU" sz="3200" spc="-1" strike="noStrike">
              <a:latin typeface="Arial"/>
            </a:endParaRPr>
          </a:p>
        </p:txBody>
      </p:sp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4847400" y="4076280"/>
            <a:ext cx="7111440" cy="2302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CustomShape 1"/>
          <p:cNvSpPr/>
          <p:nvPr/>
        </p:nvSpPr>
        <p:spPr>
          <a:xfrm>
            <a:off x="0" y="1080"/>
            <a:ext cx="1219176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pic>
        <p:nvPicPr>
          <p:cNvPr id="181" name="Picture 2" descr=""/>
          <p:cNvPicPr/>
          <p:nvPr/>
        </p:nvPicPr>
        <p:blipFill>
          <a:blip r:embed="rId1"/>
          <a:stretch/>
        </p:blipFill>
        <p:spPr>
          <a:xfrm>
            <a:off x="1967400" y="525600"/>
            <a:ext cx="5584680" cy="3665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2" name="CustomShape 2"/>
          <p:cNvSpPr/>
          <p:nvPr/>
        </p:nvSpPr>
        <p:spPr>
          <a:xfrm>
            <a:off x="5055120" y="4313160"/>
            <a:ext cx="6003720" cy="20098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5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THIS FROG IS A REAL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PROSTATE WARRIOR AND YOUR TYPICAL MAN                        </a:t>
            </a:r>
            <a:endParaRPr b="0" lang="en-AU" sz="1800" spc="-1" strike="noStrike">
              <a:latin typeface="Arial"/>
            </a:endParaRPr>
          </a:p>
          <a:p>
            <a:pPr algn="ctr">
              <a:lnSpc>
                <a:spcPct val="150000"/>
              </a:lnSpc>
            </a:pPr>
            <a:r>
              <a:rPr b="0" lang="en-AU" sz="1800" spc="-1" strike="noStrike">
                <a:solidFill>
                  <a:srgbClr val="ffffff"/>
                </a:solidFill>
                <a:latin typeface="Arial"/>
                <a:ea typeface="DejaVu Sans"/>
              </a:rPr>
              <a:t>AT A SUPPORT GROUP</a:t>
            </a:r>
            <a:endParaRPr b="0" lang="en-AU" sz="1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ustomShape 1"/>
          <p:cNvSpPr/>
          <p:nvPr/>
        </p:nvSpPr>
        <p:spPr>
          <a:xfrm>
            <a:off x="0" y="0"/>
            <a:ext cx="12312720" cy="685764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84" name="CustomShape 2"/>
          <p:cNvSpPr/>
          <p:nvPr/>
        </p:nvSpPr>
        <p:spPr>
          <a:xfrm>
            <a:off x="0" y="0"/>
            <a:ext cx="12191760" cy="16621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CustomShape 3"/>
          <p:cNvSpPr/>
          <p:nvPr/>
        </p:nvSpPr>
        <p:spPr>
          <a:xfrm>
            <a:off x="686880" y="1096920"/>
            <a:ext cx="11075760" cy="5234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Has existed for 17 Years, is confidential and free to attend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Meets monthly at the CFA in Eltham on third Monday at 7pm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Has helped over 200 men in our community over the years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Doesn’t require you to attend after your initial visit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Doesn’t provide medical advice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Has professional speakers</a:t>
            </a:r>
            <a:endParaRPr b="0" lang="en-AU" sz="25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spcBef>
                <a:spcPts val="561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500" spc="-1" strike="noStrike">
                <a:solidFill>
                  <a:srgbClr val="052f61"/>
                </a:solidFill>
                <a:latin typeface="Arial"/>
                <a:ea typeface="DejaVu Sans"/>
              </a:rPr>
              <a:t>Has a Prostate Cancer Nurse associated with it</a:t>
            </a:r>
            <a:endParaRPr b="0" lang="en-AU" sz="2500" spc="-1" strike="noStrike">
              <a:latin typeface="Arial"/>
            </a:endParaRPr>
          </a:p>
        </p:txBody>
      </p:sp>
      <p:sp>
        <p:nvSpPr>
          <p:cNvPr id="186" name="CustomShape 4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F19E9314-479F-4AC1-A942-0E4CA626C106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14</a:t>
            </a:fld>
            <a:endParaRPr b="0" lang="en-AU" sz="3200" spc="-1" strike="noStrike">
              <a:latin typeface="Arial"/>
            </a:endParaRPr>
          </a:p>
        </p:txBody>
      </p:sp>
      <p:sp>
        <p:nvSpPr>
          <p:cNvPr id="187" name="CustomShape 5"/>
          <p:cNvSpPr/>
          <p:nvPr/>
        </p:nvSpPr>
        <p:spPr>
          <a:xfrm>
            <a:off x="729720" y="138600"/>
            <a:ext cx="9176760" cy="170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4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Eltham Prostate Cancer Information and Support Group</a:t>
            </a:r>
            <a:endParaRPr b="0" lang="en-AU" sz="4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4400" spc="-1" strike="noStrike">
              <a:latin typeface="Arial"/>
            </a:endParaRPr>
          </a:p>
        </p:txBody>
      </p:sp>
      <p:pic>
        <p:nvPicPr>
          <p:cNvPr id="188" name="Picture 6" descr=""/>
          <p:cNvPicPr/>
          <p:nvPr/>
        </p:nvPicPr>
        <p:blipFill>
          <a:blip r:embed="rId1"/>
          <a:stretch/>
        </p:blipFill>
        <p:spPr>
          <a:xfrm>
            <a:off x="839880" y="5711760"/>
            <a:ext cx="4332960" cy="1037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roup 1"/>
          <p:cNvGrpSpPr/>
          <p:nvPr/>
        </p:nvGrpSpPr>
        <p:grpSpPr>
          <a:xfrm>
            <a:off x="0" y="360"/>
            <a:ext cx="12192120" cy="6857280"/>
            <a:chOff x="0" y="360"/>
            <a:chExt cx="12192120" cy="6857280"/>
          </a:xfrm>
        </p:grpSpPr>
        <p:sp>
          <p:nvSpPr>
            <p:cNvPr id="190" name="CustomShape 2"/>
            <p:cNvSpPr/>
            <p:nvPr/>
          </p:nvSpPr>
          <p:spPr>
            <a:xfrm>
              <a:off x="0" y="1080"/>
              <a:ext cx="12190320" cy="685656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/>
          </p:style>
        </p:sp>
        <p:sp>
          <p:nvSpPr>
            <p:cNvPr id="191" name="CustomShape 3"/>
            <p:cNvSpPr/>
            <p:nvPr/>
          </p:nvSpPr>
          <p:spPr>
            <a:xfrm>
              <a:off x="10448280" y="5578560"/>
              <a:ext cx="1055880" cy="668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b">
              <a:normAutofit/>
            </a:bodyPr>
            <a:p>
              <a:pPr algn="r">
                <a:lnSpc>
                  <a:spcPct val="100000"/>
                </a:lnSpc>
                <a:spcAft>
                  <a:spcPts val="601"/>
                </a:spcAft>
              </a:pPr>
              <a:fld id="{20A0BD58-CFF6-4D2A-AEEE-5A62C86A2ED0}" type="slidenum">
                <a:rPr b="0" lang="en-AU" sz="3200" spc="-1" strike="noStrike">
                  <a:solidFill>
                    <a:srgbClr val="ffffff"/>
                  </a:solidFill>
                  <a:latin typeface="Century Gothic"/>
                  <a:ea typeface="DejaVu Sans"/>
                </a:rPr>
                <a:t>&lt;number&gt;</a:t>
              </a:fld>
              <a:endParaRPr b="0" lang="en-AU" sz="3200" spc="-1" strike="noStrike">
                <a:latin typeface="Arial"/>
              </a:endParaRPr>
            </a:p>
          </p:txBody>
        </p:sp>
        <p:sp>
          <p:nvSpPr>
            <p:cNvPr id="192" name="CustomShape 4"/>
            <p:cNvSpPr/>
            <p:nvPr/>
          </p:nvSpPr>
          <p:spPr>
            <a:xfrm flipH="1" rot="10800000">
              <a:off x="360" y="360"/>
              <a:ext cx="12191760" cy="1800720"/>
            </a:xfrm>
            <a:prstGeom prst="rect">
              <a:avLst/>
            </a:prstGeom>
            <a:solidFill>
              <a:srgbClr val="1a5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93" name="CustomShape 5"/>
            <p:cNvSpPr/>
            <p:nvPr/>
          </p:nvSpPr>
          <p:spPr>
            <a:xfrm>
              <a:off x="727560" y="180000"/>
              <a:ext cx="10299960" cy="15274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rmAutofit/>
            </a:bodyPr>
            <a:p>
              <a:pPr>
                <a:lnSpc>
                  <a:spcPct val="100000"/>
                </a:lnSpc>
              </a:pPr>
              <a:r>
                <a:rPr b="0" lang="en-AU" sz="5200" spc="-1" strike="noStrike">
                  <a:solidFill>
                    <a:srgbClr val="ffffff"/>
                  </a:solidFill>
                  <a:latin typeface="Century Gothic"/>
                  <a:ea typeface="DejaVu Sans"/>
                </a:rPr>
                <a:t>CALL TO ACTION</a:t>
              </a:r>
              <a:endParaRPr b="0" lang="en-AU" sz="5200" spc="-1" strike="noStrike">
                <a:latin typeface="Arial"/>
              </a:endParaRPr>
            </a:p>
          </p:txBody>
        </p:sp>
        <p:pic>
          <p:nvPicPr>
            <p:cNvPr id="194" name="Picture 2" descr=""/>
            <p:cNvPicPr/>
            <p:nvPr/>
          </p:nvPicPr>
          <p:blipFill>
            <a:blip r:embed="rId1"/>
            <a:stretch/>
          </p:blipFill>
          <p:spPr>
            <a:xfrm>
              <a:off x="739800" y="2070000"/>
              <a:ext cx="10235880" cy="454608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ustomShape 1"/>
          <p:cNvSpPr/>
          <p:nvPr/>
        </p:nvSpPr>
        <p:spPr>
          <a:xfrm>
            <a:off x="0" y="1080"/>
            <a:ext cx="1219176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96" name="CustomShape 2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CustomShape 3"/>
          <p:cNvSpPr/>
          <p:nvPr/>
        </p:nvSpPr>
        <p:spPr>
          <a:xfrm>
            <a:off x="839880" y="5181480"/>
            <a:ext cx="7153920" cy="106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i="1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All men, their partners and family members are warmly welcomed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98" name="CustomShape 4"/>
          <p:cNvSpPr/>
          <p:nvPr/>
        </p:nvSpPr>
        <p:spPr>
          <a:xfrm>
            <a:off x="720360" y="166320"/>
            <a:ext cx="7148520" cy="455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en-AU" sz="3200" spc="-1" strike="noStrike">
                <a:solidFill>
                  <a:srgbClr val="ffffff"/>
                </a:solidFill>
                <a:latin typeface="Arial"/>
                <a:ea typeface="DejaVu Sans"/>
              </a:rPr>
              <a:t>We meet:</a:t>
            </a:r>
            <a:endParaRPr b="0" lang="en-AU" sz="3200" spc="-1" strike="noStrike">
              <a:latin typeface="Arial"/>
            </a:endParaRPr>
          </a:p>
          <a:p>
            <a:pPr>
              <a:lnSpc>
                <a:spcPts val="324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ffffff"/>
                </a:solidFill>
                <a:latin typeface="Arial"/>
                <a:ea typeface="DejaVu Sans"/>
              </a:rPr>
              <a:t>7pm - Third Monday of every month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Eltham Country Fire Authority Building or via Zoom</a:t>
            </a:r>
            <a:endParaRPr b="0" lang="en-AU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3200" spc="-1" strike="noStrike">
              <a:latin typeface="Arial"/>
            </a:endParaRPr>
          </a:p>
          <a:p>
            <a:pPr>
              <a:lnSpc>
                <a:spcPts val="4439"/>
              </a:lnSpc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Contact us: 0468 315 156 info@epcisg.org</a:t>
            </a:r>
            <a:endParaRPr b="0" lang="en-AU" sz="3200" spc="-1" strike="noStrike">
              <a:latin typeface="Arial"/>
            </a:endParaRPr>
          </a:p>
        </p:txBody>
      </p:sp>
      <p:pic>
        <p:nvPicPr>
          <p:cNvPr id="199" name="Picture 4" descr=""/>
          <p:cNvPicPr/>
          <p:nvPr/>
        </p:nvPicPr>
        <p:blipFill>
          <a:blip r:embed="rId1"/>
          <a:stretch/>
        </p:blipFill>
        <p:spPr>
          <a:xfrm>
            <a:off x="8492760" y="0"/>
            <a:ext cx="372636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"/>
          <p:cNvGrpSpPr/>
          <p:nvPr/>
        </p:nvGrpSpPr>
        <p:grpSpPr>
          <a:xfrm>
            <a:off x="0" y="-124560"/>
            <a:ext cx="12192120" cy="6982200"/>
            <a:chOff x="0" y="-124560"/>
            <a:chExt cx="12192120" cy="6982200"/>
          </a:xfrm>
        </p:grpSpPr>
        <p:sp>
          <p:nvSpPr>
            <p:cNvPr id="107" name="CustomShape 2"/>
            <p:cNvSpPr/>
            <p:nvPr/>
          </p:nvSpPr>
          <p:spPr>
            <a:xfrm>
              <a:off x="0" y="0"/>
              <a:ext cx="12190320" cy="685656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/>
          </p:style>
        </p:sp>
        <p:sp>
          <p:nvSpPr>
            <p:cNvPr id="108" name="CustomShape 3"/>
            <p:cNvSpPr/>
            <p:nvPr/>
          </p:nvSpPr>
          <p:spPr>
            <a:xfrm flipH="1" rot="10800000">
              <a:off x="360" y="360"/>
              <a:ext cx="12191760" cy="1800720"/>
            </a:xfrm>
            <a:prstGeom prst="rect">
              <a:avLst/>
            </a:prstGeom>
            <a:solidFill>
              <a:srgbClr val="1a53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09" name="CustomShape 4"/>
            <p:cNvSpPr/>
            <p:nvPr/>
          </p:nvSpPr>
          <p:spPr>
            <a:xfrm>
              <a:off x="719640" y="-124560"/>
              <a:ext cx="8775360" cy="19155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rmAutofit/>
            </a:bodyPr>
            <a:p>
              <a:pPr>
                <a:lnSpc>
                  <a:spcPct val="100000"/>
                </a:lnSpc>
              </a:pPr>
              <a:r>
                <a:rPr b="0" lang="en-AU" sz="5200" spc="-1" strike="noStrike" cap="all">
                  <a:solidFill>
                    <a:srgbClr val="ffffff"/>
                  </a:solidFill>
                  <a:latin typeface="Century Gothic"/>
                  <a:ea typeface="DejaVu Sans"/>
                </a:rPr>
                <a:t>A Reminder About Prostate Cancer</a:t>
              </a:r>
              <a:endParaRPr b="0" lang="en-AU" sz="5200" spc="-1" strike="noStrike">
                <a:latin typeface="Arial"/>
              </a:endParaRPr>
            </a:p>
          </p:txBody>
        </p:sp>
        <p:sp>
          <p:nvSpPr>
            <p:cNvPr id="110" name="CustomShape 5"/>
            <p:cNvSpPr/>
            <p:nvPr/>
          </p:nvSpPr>
          <p:spPr>
            <a:xfrm>
              <a:off x="10448280" y="5578560"/>
              <a:ext cx="1055880" cy="668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b">
              <a:normAutofit/>
            </a:bodyPr>
            <a:p>
              <a:pPr algn="r">
                <a:lnSpc>
                  <a:spcPct val="100000"/>
                </a:lnSpc>
                <a:spcAft>
                  <a:spcPts val="601"/>
                </a:spcAft>
              </a:pPr>
              <a:fld id="{C2F56797-3773-4D3F-B2FC-27EB1EA9C595}" type="slidenum">
                <a:rPr b="0" lang="en-AU" sz="3200" spc="-1" strike="noStrike">
                  <a:solidFill>
                    <a:srgbClr val="ffffff"/>
                  </a:solidFill>
                  <a:latin typeface="Century Gothic"/>
                  <a:ea typeface="DejaVu Sans"/>
                </a:rPr>
                <a:t>2</a:t>
              </a:fld>
              <a:endParaRPr b="0" lang="en-AU" sz="3200" spc="-1" strike="noStrike">
                <a:latin typeface="Arial"/>
              </a:endParaRPr>
            </a:p>
          </p:txBody>
        </p:sp>
        <p:pic>
          <p:nvPicPr>
            <p:cNvPr id="111" name="Picture 3" descr=""/>
            <p:cNvPicPr/>
            <p:nvPr/>
          </p:nvPicPr>
          <p:blipFill>
            <a:blip r:embed="rId1"/>
            <a:stretch/>
          </p:blipFill>
          <p:spPr>
            <a:xfrm>
              <a:off x="0" y="1811880"/>
              <a:ext cx="12191760" cy="50457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"/>
          <p:cNvGrpSpPr/>
          <p:nvPr/>
        </p:nvGrpSpPr>
        <p:grpSpPr>
          <a:xfrm>
            <a:off x="-3240" y="0"/>
            <a:ext cx="12195360" cy="6857640"/>
            <a:chOff x="-3240" y="0"/>
            <a:chExt cx="12195360" cy="6857640"/>
          </a:xfrm>
        </p:grpSpPr>
        <p:sp>
          <p:nvSpPr>
            <p:cNvPr id="113" name="CustomShape 2"/>
            <p:cNvSpPr/>
            <p:nvPr/>
          </p:nvSpPr>
          <p:spPr>
            <a:xfrm>
              <a:off x="0" y="0"/>
              <a:ext cx="12190320" cy="6856560"/>
            </a:xfrm>
            <a:prstGeom prst="rect">
              <a:avLst/>
            </a:prstGeom>
            <a:solidFill>
              <a:schemeClr val="bg2">
                <a:lumMod val="40000"/>
                <a:lumOff val="60000"/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/>
          </p:style>
        </p:sp>
        <p:sp>
          <p:nvSpPr>
            <p:cNvPr id="114" name="CustomShape 3"/>
            <p:cNvSpPr/>
            <p:nvPr/>
          </p:nvSpPr>
          <p:spPr>
            <a:xfrm flipH="1" rot="10800000">
              <a:off x="360" y="360"/>
              <a:ext cx="12191760" cy="1800720"/>
            </a:xfrm>
            <a:prstGeom prst="rect">
              <a:avLst/>
            </a:prstGeom>
            <a:solidFill>
              <a:srgbClr val="2151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5" name="CustomShape 4"/>
            <p:cNvSpPr/>
            <p:nvPr/>
          </p:nvSpPr>
          <p:spPr>
            <a:xfrm>
              <a:off x="10448280" y="5578560"/>
              <a:ext cx="1055880" cy="668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b">
              <a:normAutofit/>
            </a:bodyPr>
            <a:p>
              <a:pPr algn="r">
                <a:lnSpc>
                  <a:spcPct val="100000"/>
                </a:lnSpc>
                <a:spcAft>
                  <a:spcPts val="601"/>
                </a:spcAft>
              </a:pPr>
              <a:fld id="{13B61DF2-7967-43FB-A54F-43826350C62C}" type="slidenum">
                <a:rPr b="0" lang="en-AU" sz="3200" spc="-1" strike="noStrike">
                  <a:solidFill>
                    <a:srgbClr val="ffffff"/>
                  </a:solidFill>
                  <a:latin typeface="Century Gothic"/>
                  <a:ea typeface="DejaVu Sans"/>
                </a:rPr>
                <a:t>&lt;number&gt;</a:t>
              </a:fld>
              <a:endParaRPr b="0" lang="en-AU" sz="3200" spc="-1" strike="noStrike">
                <a:latin typeface="Arial"/>
              </a:endParaRPr>
            </a:p>
          </p:txBody>
        </p:sp>
        <p:pic>
          <p:nvPicPr>
            <p:cNvPr id="116" name="Picture 2" descr=""/>
            <p:cNvPicPr/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/>
          </p:blipFill>
          <p:spPr>
            <a:xfrm>
              <a:off x="0" y="434160"/>
              <a:ext cx="12191760" cy="193248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17" name="Group 5"/>
            <p:cNvGrpSpPr/>
            <p:nvPr/>
          </p:nvGrpSpPr>
          <p:grpSpPr>
            <a:xfrm>
              <a:off x="-3240" y="6068160"/>
              <a:ext cx="3277800" cy="606960"/>
              <a:chOff x="-3240" y="6068160"/>
              <a:chExt cx="3277800" cy="606960"/>
            </a:xfrm>
          </p:grpSpPr>
          <p:pic>
            <p:nvPicPr>
              <p:cNvPr id="118" name="Picture 12" descr=""/>
              <p:cNvPicPr/>
              <p:nvPr/>
            </p:nvPicPr>
            <p:blipFill>
              <a:blip r:embed="rId3"/>
              <a:srcRect l="0" t="-12685" r="0" b="0"/>
              <a:stretch/>
            </p:blipFill>
            <p:spPr>
              <a:xfrm>
                <a:off x="-3240" y="6068160"/>
                <a:ext cx="3277800" cy="33012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9" name="Picture 18" descr=""/>
              <p:cNvPicPr/>
              <p:nvPr/>
            </p:nvPicPr>
            <p:blipFill>
              <a:blip r:embed="rId4"/>
              <a:stretch/>
            </p:blipFill>
            <p:spPr>
              <a:xfrm>
                <a:off x="-3240" y="6399720"/>
                <a:ext cx="2140200" cy="2754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20" name="Picture 10" descr=""/>
            <p:cNvPicPr/>
            <p:nvPr/>
          </p:nvPicPr>
          <p:blipFill>
            <a:blip r:embed="rId5"/>
            <a:stretch/>
          </p:blipFill>
          <p:spPr>
            <a:xfrm>
              <a:off x="3282480" y="2368080"/>
              <a:ext cx="5702040" cy="4489560"/>
            </a:xfrm>
            <a:prstGeom prst="rect">
              <a:avLst/>
            </a:prstGeom>
            <a:ln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"/>
          <p:cNvGrpSpPr/>
          <p:nvPr/>
        </p:nvGrpSpPr>
        <p:grpSpPr>
          <a:xfrm>
            <a:off x="-79920" y="-137160"/>
            <a:ext cx="12297600" cy="6994800"/>
            <a:chOff x="-79920" y="-137160"/>
            <a:chExt cx="12297600" cy="6994800"/>
          </a:xfrm>
        </p:grpSpPr>
        <p:sp>
          <p:nvSpPr>
            <p:cNvPr id="122" name="CustomShape 2"/>
            <p:cNvSpPr/>
            <p:nvPr/>
          </p:nvSpPr>
          <p:spPr>
            <a:xfrm>
              <a:off x="-13320" y="-137160"/>
              <a:ext cx="12190320" cy="6856560"/>
            </a:xfrm>
            <a:prstGeom prst="rect">
              <a:avLst/>
            </a:prstGeom>
            <a:solidFill>
              <a:srgbClr val="144778">
                <a:alpha val="97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dk2"/>
            </a:fillRef>
            <a:effectRef idx="0">
              <a:schemeClr val="accent1"/>
            </a:effectRef>
            <a:fontRef idx="minor"/>
          </p:style>
        </p:sp>
        <p:sp>
          <p:nvSpPr>
            <p:cNvPr id="123" name="CustomShape 3"/>
            <p:cNvSpPr/>
            <p:nvPr/>
          </p:nvSpPr>
          <p:spPr>
            <a:xfrm flipH="1" rot="10800000">
              <a:off x="360" y="360"/>
              <a:ext cx="12191760" cy="1800720"/>
            </a:xfrm>
            <a:prstGeom prst="rect">
              <a:avLst/>
            </a:prstGeom>
            <a:solidFill>
              <a:srgbClr val="1447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24" name="CustomShape 4"/>
            <p:cNvSpPr/>
            <p:nvPr/>
          </p:nvSpPr>
          <p:spPr>
            <a:xfrm>
              <a:off x="10448280" y="5578560"/>
              <a:ext cx="1055880" cy="6685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b">
              <a:normAutofit/>
            </a:bodyPr>
            <a:p>
              <a:pPr algn="r">
                <a:lnSpc>
                  <a:spcPct val="100000"/>
                </a:lnSpc>
                <a:spcAft>
                  <a:spcPts val="601"/>
                </a:spcAft>
              </a:pPr>
              <a:fld id="{A8458101-1BE1-4F8D-82FD-A36E400B795B}" type="slidenum">
                <a:rPr b="0" lang="en-AU" sz="3200" spc="-1" strike="noStrike">
                  <a:solidFill>
                    <a:srgbClr val="ffffff"/>
                  </a:solidFill>
                  <a:latin typeface="Century Gothic"/>
                  <a:ea typeface="DejaVu Sans"/>
                </a:rPr>
                <a:t>&lt;number&gt;</a:t>
              </a:fld>
              <a:endParaRPr b="0" lang="en-AU" sz="3200" spc="-1" strike="noStrike">
                <a:latin typeface="Arial"/>
              </a:endParaRPr>
            </a:p>
          </p:txBody>
        </p:sp>
        <p:grpSp>
          <p:nvGrpSpPr>
            <p:cNvPr id="125" name="Group 5"/>
            <p:cNvGrpSpPr/>
            <p:nvPr/>
          </p:nvGrpSpPr>
          <p:grpSpPr>
            <a:xfrm>
              <a:off x="0" y="651600"/>
              <a:ext cx="12206160" cy="1819440"/>
              <a:chOff x="0" y="651600"/>
              <a:chExt cx="12206160" cy="1819440"/>
            </a:xfrm>
          </p:grpSpPr>
          <p:pic>
            <p:nvPicPr>
              <p:cNvPr id="126" name="Picture 2" descr=""/>
              <p:cNvPicPr/>
              <p:nvPr/>
            </p:nvPicPr>
            <p:blipFill>
              <a:blip r:embed="rId1"/>
              <a:stretch/>
            </p:blipFill>
            <p:spPr>
              <a:xfrm>
                <a:off x="0" y="1300680"/>
                <a:ext cx="12206160" cy="117036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7" name="Picture 9" descr=""/>
              <p:cNvPicPr/>
              <p:nvPr/>
            </p:nvPicPr>
            <p:blipFill>
              <a:blip r:embed="rId2"/>
              <a:stretch/>
            </p:blipFill>
            <p:spPr>
              <a:xfrm>
                <a:off x="0" y="651600"/>
                <a:ext cx="12206160" cy="78624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28" name="Picture 11" descr=""/>
            <p:cNvPicPr/>
            <p:nvPr/>
          </p:nvPicPr>
          <p:blipFill>
            <a:blip r:embed="rId3"/>
            <a:stretch/>
          </p:blipFill>
          <p:spPr>
            <a:xfrm>
              <a:off x="-79920" y="2868840"/>
              <a:ext cx="12297600" cy="3988800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29" name="Picture 14" descr=""/>
          <p:cNvPicPr/>
          <p:nvPr/>
        </p:nvPicPr>
        <p:blipFill>
          <a:blip r:embed="rId4"/>
          <a:stretch/>
        </p:blipFill>
        <p:spPr>
          <a:xfrm>
            <a:off x="162720" y="6228000"/>
            <a:ext cx="2260080" cy="491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CustomShape 1"/>
          <p:cNvSpPr/>
          <p:nvPr/>
        </p:nvSpPr>
        <p:spPr>
          <a:xfrm>
            <a:off x="0" y="0"/>
            <a:ext cx="12190680" cy="6856560"/>
          </a:xfrm>
          <a:prstGeom prst="rect">
            <a:avLst/>
          </a:prstGeom>
          <a:gradFill rotWithShape="0">
            <a:gsLst>
              <a:gs pos="0">
                <a:srgbClr val="6bd1ec"/>
              </a:gs>
              <a:gs pos="100000">
                <a:srgbClr val="06588e"/>
              </a:gs>
            </a:gsLst>
            <a:lin ang="612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CustomShape 2"/>
          <p:cNvSpPr/>
          <p:nvPr/>
        </p:nvSpPr>
        <p:spPr>
          <a:xfrm>
            <a:off x="640440" y="685800"/>
            <a:ext cx="4817160" cy="46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3"/>
          <p:cNvSpPr/>
          <p:nvPr/>
        </p:nvSpPr>
        <p:spPr>
          <a:xfrm>
            <a:off x="6095880" y="0"/>
            <a:ext cx="609444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33" name="CustomShape 4"/>
          <p:cNvSpPr/>
          <p:nvPr/>
        </p:nvSpPr>
        <p:spPr>
          <a:xfrm>
            <a:off x="6311520" y="397440"/>
            <a:ext cx="5534640" cy="541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marL="285840" indent="-284400">
              <a:lnSpc>
                <a:spcPct val="100000"/>
              </a:lnSpc>
              <a:spcBef>
                <a:spcPts val="799"/>
              </a:spcBef>
              <a:spcAft>
                <a:spcPts val="799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1" lang="en-AU" sz="7200" spc="-1" strike="noStrike">
                <a:solidFill>
                  <a:srgbClr val="0f496f"/>
                </a:solidFill>
                <a:latin typeface="Century Gothic"/>
                <a:ea typeface="DejaVu Sans"/>
              </a:rPr>
              <a:t>WHAT IS A PROSTATE</a:t>
            </a:r>
            <a:endParaRPr b="0" lang="en-AU" sz="7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601"/>
              </a:spcAft>
            </a:pPr>
            <a:endParaRPr b="0" lang="en-AU" sz="7200" spc="-1" strike="noStrike">
              <a:latin typeface="Arial"/>
            </a:endParaRPr>
          </a:p>
        </p:txBody>
      </p:sp>
      <p:sp>
        <p:nvSpPr>
          <p:cNvPr id="134" name="CustomShape 5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CC80EFE1-9484-491F-8C80-FDE387D1E6C2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5</a:t>
            </a:fld>
            <a:endParaRPr b="0" lang="en-AU" sz="3200" spc="-1" strike="noStrike">
              <a:latin typeface="Arial"/>
            </a:endParaRPr>
          </a:p>
        </p:txBody>
      </p:sp>
      <p:sp>
        <p:nvSpPr>
          <p:cNvPr id="135" name="CustomShape 6"/>
          <p:cNvSpPr/>
          <p:nvPr/>
        </p:nvSpPr>
        <p:spPr>
          <a:xfrm>
            <a:off x="792720" y="838080"/>
            <a:ext cx="4817160" cy="4602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136" name="Group 7"/>
          <p:cNvGrpSpPr/>
          <p:nvPr/>
        </p:nvGrpSpPr>
        <p:grpSpPr>
          <a:xfrm>
            <a:off x="848880" y="870480"/>
            <a:ext cx="4499280" cy="5130360"/>
            <a:chOff x="848880" y="870480"/>
            <a:chExt cx="4499280" cy="5130360"/>
          </a:xfrm>
        </p:grpSpPr>
        <p:pic>
          <p:nvPicPr>
            <p:cNvPr id="137" name="Content Placeholder 3" descr=""/>
            <p:cNvPicPr/>
            <p:nvPr/>
          </p:nvPicPr>
          <p:blipFill>
            <a:blip r:embed="rId1"/>
            <a:stretch/>
          </p:blipFill>
          <p:spPr>
            <a:xfrm>
              <a:off x="848880" y="870480"/>
              <a:ext cx="4499280" cy="5130360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138" name="Group 8"/>
            <p:cNvGrpSpPr/>
            <p:nvPr/>
          </p:nvGrpSpPr>
          <p:grpSpPr>
            <a:xfrm>
              <a:off x="3012120" y="870480"/>
              <a:ext cx="1544760" cy="2425680"/>
              <a:chOff x="3012120" y="870480"/>
              <a:chExt cx="1544760" cy="2425680"/>
            </a:xfrm>
          </p:grpSpPr>
          <p:sp>
            <p:nvSpPr>
              <p:cNvPr id="139" name="Line 9"/>
              <p:cNvSpPr/>
              <p:nvPr/>
            </p:nvSpPr>
            <p:spPr>
              <a:xfrm>
                <a:off x="3772440" y="1135800"/>
                <a:ext cx="0" cy="1375920"/>
              </a:xfrm>
              <a:prstGeom prst="line">
                <a:avLst/>
              </a:prstGeom>
              <a:ln w="57240">
                <a:solidFill>
                  <a:srgbClr val="ff0000"/>
                </a:solidFill>
                <a:rou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40" name="Line 10"/>
              <p:cNvSpPr/>
              <p:nvPr/>
            </p:nvSpPr>
            <p:spPr>
              <a:xfrm flipH="1">
                <a:off x="3108600" y="2501640"/>
                <a:ext cx="665640" cy="794520"/>
              </a:xfrm>
              <a:prstGeom prst="line">
                <a:avLst/>
              </a:prstGeom>
              <a:ln w="57240">
                <a:solidFill>
                  <a:srgbClr val="ff0000"/>
                </a:solidFill>
                <a:rou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/>
            </p:style>
          </p:sp>
          <p:sp>
            <p:nvSpPr>
              <p:cNvPr id="141" name="CustomShape 11"/>
              <p:cNvSpPr/>
              <p:nvPr/>
            </p:nvSpPr>
            <p:spPr>
              <a:xfrm>
                <a:off x="3012120" y="870480"/>
                <a:ext cx="1544760" cy="277200"/>
              </a:xfrm>
              <a:prstGeom prst="rect">
                <a:avLst/>
              </a:prstGeom>
              <a:noFill/>
              <a:ln w="38160">
                <a:solidFill>
                  <a:srgbClr val="ff0000"/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/>
            </p:style>
          </p:sp>
        </p:grp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>
            <a:off x="0" y="0"/>
            <a:ext cx="1219032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43" name="CustomShape 2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18211AEE-BBCD-4876-9AEB-6691C5B5232F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&lt;number&gt;</a:t>
            </a:fld>
            <a:endParaRPr b="0" lang="en-AU" sz="3200" spc="-1" strike="noStrike">
              <a:latin typeface="Arial"/>
            </a:endParaRPr>
          </a:p>
        </p:txBody>
      </p:sp>
      <p:sp>
        <p:nvSpPr>
          <p:cNvPr id="144" name="CustomShape 3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5" name="CustomShape 4"/>
          <p:cNvSpPr/>
          <p:nvPr/>
        </p:nvSpPr>
        <p:spPr>
          <a:xfrm>
            <a:off x="735120" y="0"/>
            <a:ext cx="10187640" cy="201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AU" sz="5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What are the early symptoms </a:t>
            </a:r>
            <a:endParaRPr b="0" lang="en-A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5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of Prostate Cancer</a:t>
            </a:r>
            <a:endParaRPr b="0" lang="en-AU" sz="5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en-A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0" y="0"/>
            <a:ext cx="12190320" cy="68565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47" name="CustomShape 2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8" name="CustomShape 3"/>
          <p:cNvSpPr/>
          <p:nvPr/>
        </p:nvSpPr>
        <p:spPr>
          <a:xfrm>
            <a:off x="428760" y="155520"/>
            <a:ext cx="10909080" cy="1392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81000"/>
          </a:bodyPr>
          <a:p>
            <a:pPr algn="ctr">
              <a:lnSpc>
                <a:spcPct val="100000"/>
              </a:lnSpc>
            </a:pPr>
            <a:r>
              <a:rPr b="0" lang="en-AU" sz="5200" spc="-1" strike="noStrike" cap="all">
                <a:solidFill>
                  <a:srgbClr val="ffffff"/>
                </a:solidFill>
                <a:latin typeface="Century Gothic"/>
                <a:ea typeface="DejaVu Sans"/>
              </a:rPr>
              <a:t>SUPPORT GROUPS IN AUSTRALIA</a:t>
            </a:r>
            <a:endParaRPr b="0" lang="en-AU" sz="5200" spc="-1" strike="noStrike">
              <a:latin typeface="Arial"/>
            </a:endParaRPr>
          </a:p>
        </p:txBody>
      </p:sp>
      <p:sp>
        <p:nvSpPr>
          <p:cNvPr id="149" name="CustomShape 4"/>
          <p:cNvSpPr/>
          <p:nvPr/>
        </p:nvSpPr>
        <p:spPr>
          <a:xfrm>
            <a:off x="732960" y="2133720"/>
            <a:ext cx="11635920" cy="37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marL="343080" indent="-341280">
              <a:lnSpc>
                <a:spcPts val="3039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Over 150 Support groups in Australia</a:t>
            </a:r>
            <a:endParaRPr b="0" lang="en-AU" sz="3200" spc="-1" strike="noStrike">
              <a:latin typeface="Arial"/>
            </a:endParaRPr>
          </a:p>
          <a:p>
            <a:pPr>
              <a:lnSpc>
                <a:spcPts val="3039"/>
              </a:lnSpc>
              <a:spcBef>
                <a:spcPts val="60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1280">
              <a:lnSpc>
                <a:spcPts val="3039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In Victoria we have over 30 groups</a:t>
            </a:r>
            <a:endParaRPr b="0" lang="en-AU" sz="3200" spc="-1" strike="noStrike">
              <a:latin typeface="Arial"/>
            </a:endParaRPr>
          </a:p>
          <a:p>
            <a:pPr>
              <a:lnSpc>
                <a:spcPts val="3039"/>
              </a:lnSpc>
              <a:spcBef>
                <a:spcPts val="60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1280">
              <a:lnSpc>
                <a:spcPts val="3039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The nearest Groups are in Eltham and Heidelberg</a:t>
            </a:r>
            <a:endParaRPr b="0" lang="en-AU" sz="3200" spc="-1" strike="noStrike">
              <a:latin typeface="Arial"/>
            </a:endParaRPr>
          </a:p>
          <a:p>
            <a:pPr>
              <a:lnSpc>
                <a:spcPts val="3039"/>
              </a:lnSpc>
              <a:spcBef>
                <a:spcPts val="601"/>
              </a:spcBef>
            </a:pPr>
            <a:endParaRPr b="0" lang="en-AU" sz="3200" spc="-1" strike="noStrike">
              <a:latin typeface="Arial"/>
            </a:endParaRPr>
          </a:p>
          <a:p>
            <a:pPr marL="343080" indent="-341280">
              <a:lnSpc>
                <a:spcPts val="3039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b="0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Meet </a:t>
            </a:r>
            <a:r>
              <a:rPr b="0" i="1" lang="en-AU" sz="3200" spc="-1" strike="noStrike">
                <a:solidFill>
                  <a:srgbClr val="052f61"/>
                </a:solidFill>
                <a:latin typeface="Arial"/>
                <a:ea typeface="DejaVu Sans"/>
              </a:rPr>
              <a:t>once a month some at night others during the day</a:t>
            </a:r>
            <a:endParaRPr b="0" lang="en-AU" sz="3200" spc="-1" strike="noStrike">
              <a:latin typeface="Arial"/>
            </a:endParaRPr>
          </a:p>
        </p:txBody>
      </p:sp>
      <p:sp>
        <p:nvSpPr>
          <p:cNvPr id="150" name="CustomShape 5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4DBD3AE4-1030-4CF9-BD67-D4721B94042E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7</a:t>
            </a:fld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 rot="21598200">
            <a:off x="1440" y="-2160"/>
            <a:ext cx="12188160" cy="68601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52" name="CustomShape 2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25F26BB9-66A6-4784-A343-6F24C6E9F7DA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&lt;number&gt;</a:t>
            </a:fld>
            <a:endParaRPr b="0" lang="en-AU" sz="3200" spc="-1" strike="noStrike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CustomShape 4"/>
          <p:cNvSpPr/>
          <p:nvPr/>
        </p:nvSpPr>
        <p:spPr>
          <a:xfrm>
            <a:off x="714960" y="0"/>
            <a:ext cx="9487800" cy="1334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</a:pPr>
            <a:endParaRPr b="0" lang="en-AU" sz="1800" spc="-1" strike="noStrike">
              <a:latin typeface="Arial"/>
            </a:endParaRPr>
          </a:p>
          <a:p>
            <a:pPr marL="360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</a:pPr>
            <a:r>
              <a:rPr b="0" lang="en-AU" sz="5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WHY A SUPPORT GROUP</a:t>
            </a:r>
            <a:endParaRPr b="0" lang="en-AU" sz="5200" spc="-1" strike="noStrike">
              <a:latin typeface="Arial"/>
            </a:endParaRPr>
          </a:p>
        </p:txBody>
      </p:sp>
      <p:pic>
        <p:nvPicPr>
          <p:cNvPr id="155" name="Picture 2" descr=""/>
          <p:cNvPicPr/>
          <p:nvPr/>
        </p:nvPicPr>
        <p:blipFill>
          <a:blip r:embed="rId1"/>
          <a:stretch/>
        </p:blipFill>
        <p:spPr>
          <a:xfrm>
            <a:off x="6041520" y="4612320"/>
            <a:ext cx="5943240" cy="204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6" name="CustomShape 5"/>
          <p:cNvSpPr/>
          <p:nvPr/>
        </p:nvSpPr>
        <p:spPr>
          <a:xfrm>
            <a:off x="700920" y="1206000"/>
            <a:ext cx="11773800" cy="443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60">
              <a:lnSpc>
                <a:spcPct val="100000"/>
              </a:lnSpc>
              <a:spcBef>
                <a:spcPts val="799"/>
              </a:spcBef>
              <a:spcAft>
                <a:spcPts val="601"/>
              </a:spcAft>
            </a:pPr>
            <a:endParaRPr b="0" lang="en-AU" sz="18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Reduce the feeling of loneliness in dealing with prostate cancer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Gain relief from feelings of fear and depression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Men don’t feel isolated - they feel supported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Get tips and hear what others have done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Meet others who have been there</a:t>
            </a: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580"/>
              </a:lnSpc>
              <a:spcBef>
                <a:spcPts val="799"/>
              </a:spcBef>
              <a:spcAft>
                <a:spcPts val="601"/>
              </a:spcAft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Receive and provide support</a:t>
            </a:r>
            <a:endParaRPr b="0" lang="en-AU" sz="2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 rot="21598200">
            <a:off x="360" y="720"/>
            <a:ext cx="12188160" cy="6860160"/>
          </a:xfrm>
          <a:prstGeom prst="rect">
            <a:avLst/>
          </a:prstGeom>
          <a:solidFill>
            <a:schemeClr val="bg2">
              <a:lumMod val="40000"/>
              <a:lumOff val="60000"/>
              <a:alpha val="9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/>
        </p:style>
      </p:sp>
      <p:sp>
        <p:nvSpPr>
          <p:cNvPr id="158" name="CustomShape 2"/>
          <p:cNvSpPr/>
          <p:nvPr/>
        </p:nvSpPr>
        <p:spPr>
          <a:xfrm flipH="1" rot="10800000">
            <a:off x="360" y="360"/>
            <a:ext cx="12191760" cy="1800720"/>
          </a:xfrm>
          <a:prstGeom prst="rect">
            <a:avLst/>
          </a:prstGeom>
          <a:solidFill>
            <a:srgbClr val="1a53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CustomShape 3"/>
          <p:cNvSpPr/>
          <p:nvPr/>
        </p:nvSpPr>
        <p:spPr>
          <a:xfrm>
            <a:off x="738360" y="620640"/>
            <a:ext cx="11877840" cy="63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100000"/>
              </a:lnSpc>
            </a:pPr>
            <a:r>
              <a:rPr b="0" lang="en-AU" sz="5200" spc="-1" strike="noStrike" cap="all">
                <a:solidFill>
                  <a:srgbClr val="ffffff"/>
                </a:solidFill>
                <a:latin typeface="Century Gothic"/>
                <a:ea typeface="DejaVu Sans"/>
              </a:rPr>
              <a:t>WHO SHOULD ATTEND </a:t>
            </a:r>
            <a:endParaRPr b="0" lang="en-AU" sz="5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en-AU" sz="5200" spc="-1" strike="noStrike" cap="all">
                <a:solidFill>
                  <a:srgbClr val="ffffff"/>
                </a:solidFill>
                <a:latin typeface="Century Gothic"/>
                <a:ea typeface="DejaVu Sans"/>
              </a:rPr>
              <a:t>A SUPPORT GROUP</a:t>
            </a:r>
            <a:endParaRPr b="0" lang="en-AU" sz="5200" spc="-1" strike="noStrike">
              <a:latin typeface="Arial"/>
            </a:endParaRPr>
          </a:p>
        </p:txBody>
      </p:sp>
      <p:sp>
        <p:nvSpPr>
          <p:cNvPr id="160" name="CustomShape 4"/>
          <p:cNvSpPr/>
          <p:nvPr/>
        </p:nvSpPr>
        <p:spPr>
          <a:xfrm>
            <a:off x="712800" y="1065960"/>
            <a:ext cx="10879920" cy="569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  <a:spcBef>
                <a:spcPts val="479"/>
              </a:spcBef>
              <a:spcAft>
                <a:spcPts val="601"/>
              </a:spcAft>
            </a:pPr>
            <a:endParaRPr b="0" lang="en-AU" sz="18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Anyone wanting information about Prostate Cancer</a:t>
            </a:r>
            <a:endParaRPr b="0" lang="en-AU" sz="2600" spc="-1" strike="noStrike">
              <a:latin typeface="Arial"/>
            </a:endParaRPr>
          </a:p>
          <a:p>
            <a:pPr marL="1080">
              <a:lnSpc>
                <a:spcPts val="3220"/>
              </a:lnSpc>
            </a:pP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Anyone newly Diagnosed</a:t>
            </a:r>
            <a:endParaRPr b="0" lang="en-AU" sz="2600" spc="-1" strike="noStrike">
              <a:latin typeface="Arial"/>
            </a:endParaRPr>
          </a:p>
          <a:p>
            <a:pPr marL="1080">
              <a:lnSpc>
                <a:spcPts val="3220"/>
              </a:lnSpc>
            </a:pP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Anyone with side effects from treatments</a:t>
            </a:r>
            <a:endParaRPr b="0" lang="en-AU" sz="2600" spc="-1" strike="noStrike">
              <a:latin typeface="Arial"/>
            </a:endParaRPr>
          </a:p>
          <a:p>
            <a:pPr marL="1080">
              <a:lnSpc>
                <a:spcPts val="3220"/>
              </a:lnSpc>
            </a:pP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Anyone living with Prostate Cancer who want to help others</a:t>
            </a:r>
            <a:endParaRPr b="0" lang="en-AU" sz="2600" spc="-1" strike="noStrike">
              <a:latin typeface="Arial"/>
            </a:endParaRPr>
          </a:p>
          <a:p>
            <a:pPr marL="1080">
              <a:lnSpc>
                <a:spcPts val="3220"/>
              </a:lnSpc>
            </a:pPr>
            <a:endParaRPr b="0" lang="en-AU" sz="2600" spc="-1" strike="noStrike">
              <a:latin typeface="Arial"/>
            </a:endParaRPr>
          </a:p>
          <a:p>
            <a:pPr marL="285840" indent="-284400">
              <a:lnSpc>
                <a:spcPts val="3220"/>
              </a:lnSpc>
              <a:buClr>
                <a:srgbClr val="ffffff"/>
              </a:buClr>
              <a:buSzPct val="80000"/>
              <a:buFont typeface="Wingdings 3" charset="2"/>
              <a:buChar char=""/>
            </a:pPr>
            <a:r>
              <a:rPr b="0" lang="en-AU" sz="2600" spc="-1" strike="noStrike">
                <a:solidFill>
                  <a:srgbClr val="052f61"/>
                </a:solidFill>
                <a:latin typeface="Arial"/>
                <a:ea typeface="DejaVu Sans"/>
              </a:rPr>
              <a:t>Anyone who wants to help the Group support the Community</a:t>
            </a:r>
            <a:endParaRPr b="0" lang="en-AU" sz="2600" spc="-1" strike="noStrike">
              <a:latin typeface="Arial"/>
            </a:endParaRPr>
          </a:p>
        </p:txBody>
      </p:sp>
      <p:sp>
        <p:nvSpPr>
          <p:cNvPr id="161" name="CustomShape 5"/>
          <p:cNvSpPr/>
          <p:nvPr/>
        </p:nvSpPr>
        <p:spPr>
          <a:xfrm>
            <a:off x="10448280" y="5578560"/>
            <a:ext cx="1055880" cy="668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100000"/>
              </a:lnSpc>
              <a:spcAft>
                <a:spcPts val="601"/>
              </a:spcAft>
            </a:pPr>
            <a:fld id="{7FE91C18-A047-46C6-911E-17A2CDA457C9}" type="slidenum">
              <a:rPr b="0" lang="en-AU" sz="3200" spc="-1" strike="noStrike">
                <a:solidFill>
                  <a:srgbClr val="ffffff"/>
                </a:solidFill>
                <a:latin typeface="Century Gothic"/>
                <a:ea typeface="DejaVu Sans"/>
              </a:rPr>
              <a:t>9</a:t>
            </a:fld>
            <a:endParaRPr b="0" lang="en-A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664</TotalTime>
  <Application>Neat_Office/6.2.8.2$Windows_x86 LibreOffice_project/</Application>
  <Words>2972</Words>
  <Paragraphs>290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2018-10-06T03:47:00Z</dcterms:created>
  <dc:creator>Fiona White</dc:creator>
  <dc:description/>
  <dc:language>en-AU</dc:language>
  <cp:lastModifiedBy/>
  <dcterms:modified xsi:type="dcterms:W3CDTF">2021-06-06T11:28:48Z</dcterms:modified>
  <cp:revision>73</cp:revision>
  <dc:subject/>
  <dc:title>What are Prostate Cancer Support Groups Good for?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ntentTypeId">
    <vt:lpwstr>0x010100301A10521F807841BF539A951344C84C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16</vt:i4>
  </property>
  <property fmtid="{D5CDD505-2E9C-101B-9397-08002B2CF9AE}" pid="9" name="PresentationFormat">
    <vt:lpwstr>Widescreen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16</vt:i4>
  </property>
</Properties>
</file>